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97" r:id="rId3"/>
    <p:sldId id="325" r:id="rId4"/>
    <p:sldId id="264" r:id="rId5"/>
    <p:sldId id="368" r:id="rId6"/>
    <p:sldId id="261" r:id="rId7"/>
    <p:sldId id="336" r:id="rId8"/>
    <p:sldId id="270" r:id="rId9"/>
    <p:sldId id="328" r:id="rId10"/>
    <p:sldId id="337" r:id="rId11"/>
    <p:sldId id="269" r:id="rId12"/>
    <p:sldId id="273" r:id="rId13"/>
    <p:sldId id="274" r:id="rId14"/>
    <p:sldId id="272" r:id="rId15"/>
    <p:sldId id="324" r:id="rId16"/>
    <p:sldId id="322" r:id="rId17"/>
    <p:sldId id="329" r:id="rId18"/>
    <p:sldId id="338" r:id="rId19"/>
    <p:sldId id="363" r:id="rId20"/>
    <p:sldId id="288" r:id="rId21"/>
    <p:sldId id="330" r:id="rId22"/>
    <p:sldId id="339" r:id="rId23"/>
    <p:sldId id="278" r:id="rId24"/>
    <p:sldId id="279" r:id="rId25"/>
    <p:sldId id="280" r:id="rId26"/>
    <p:sldId id="281" r:id="rId27"/>
    <p:sldId id="345" r:id="rId28"/>
    <p:sldId id="334" r:id="rId29"/>
    <p:sldId id="364" r:id="rId30"/>
    <p:sldId id="365" r:id="rId31"/>
    <p:sldId id="284" r:id="rId32"/>
    <p:sldId id="286" r:id="rId33"/>
    <p:sldId id="285" r:id="rId34"/>
    <p:sldId id="366" r:id="rId35"/>
    <p:sldId id="367" r:id="rId36"/>
    <p:sldId id="287" r:id="rId37"/>
    <p:sldId id="289" r:id="rId38"/>
    <p:sldId id="362" r:id="rId39"/>
    <p:sldId id="290" r:id="rId40"/>
    <p:sldId id="291" r:id="rId41"/>
    <p:sldId id="292" r:id="rId42"/>
    <p:sldId id="293" r:id="rId43"/>
    <p:sldId id="294" r:id="rId44"/>
    <p:sldId id="295" r:id="rId45"/>
    <p:sldId id="351" r:id="rId46"/>
    <p:sldId id="352" r:id="rId47"/>
    <p:sldId id="353" r:id="rId48"/>
    <p:sldId id="354" r:id="rId49"/>
    <p:sldId id="355" r:id="rId50"/>
    <p:sldId id="356" r:id="rId51"/>
    <p:sldId id="296" r:id="rId52"/>
    <p:sldId id="298" r:id="rId53"/>
    <p:sldId id="314" r:id="rId54"/>
    <p:sldId id="359" r:id="rId55"/>
    <p:sldId id="316" r:id="rId56"/>
    <p:sldId id="317" r:id="rId57"/>
    <p:sldId id="360" r:id="rId58"/>
    <p:sldId id="318" r:id="rId59"/>
    <p:sldId id="319" r:id="rId60"/>
    <p:sldId id="321" r:id="rId61"/>
    <p:sldId id="259" r:id="rId62"/>
    <p:sldId id="340" r:id="rId63"/>
    <p:sldId id="341" r:id="rId64"/>
    <p:sldId id="342" r:id="rId65"/>
    <p:sldId id="343" r:id="rId66"/>
    <p:sldId id="344" r:id="rId67"/>
    <p:sldId id="346" r:id="rId68"/>
    <p:sldId id="347" r:id="rId69"/>
    <p:sldId id="348" r:id="rId70"/>
    <p:sldId id="349" r:id="rId71"/>
    <p:sldId id="350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1"/>
    <p:restoredTop sz="81402" autoAdjust="0"/>
  </p:normalViewPr>
  <p:slideViewPr>
    <p:cSldViewPr snapToGrid="0" snapToObjects="1">
      <p:cViewPr>
        <p:scale>
          <a:sx n="100" d="100"/>
          <a:sy n="100" d="100"/>
        </p:scale>
        <p:origin x="824" y="-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kubernetes.io</a:t>
            </a:r>
            <a:r>
              <a:rPr kumimoji="1" lang="en-US" altLang="ko-KR" dirty="0" smtClean="0"/>
              <a:t>/docs/tasks/tools/install-</a:t>
            </a:r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54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3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45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88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579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937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306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36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277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0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9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89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3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2018. 12. 3.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git.skcc.com/scm/cna/awesome-media-frontend-solution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mygit.skcc.com/scm/cna/awesome-media-backend-solution.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kubernetes.io/docs/tasks/tools/install-kubectl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tag awesome-media-backend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push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ZCP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</a:t>
            </a:r>
            <a:r>
              <a:rPr lang="ko-KR" altLang="en-US" dirty="0" smtClean="0"/>
              <a:t>주입됨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redis-master:6379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mariadb-service:3306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523" y="3327400"/>
            <a:ext cx="4640079" cy="1596966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ZCP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Dashboard URL : https://</a:t>
            </a:r>
            <a:r>
              <a:rPr lang="en-US" altLang="ko-KR" sz="1400" dirty="0" err="1" smtClean="0"/>
              <a:t>pou</a:t>
            </a:r>
            <a:r>
              <a:rPr lang="en-US" altLang="ko-KR" sz="1400" dirty="0" smtClean="0"/>
              <a:t>-dev-</a:t>
            </a:r>
            <a:r>
              <a:rPr lang="en-US" altLang="ko-KR" sz="1400" dirty="0" err="1" smtClean="0"/>
              <a:t>console.cloudzcp.io</a:t>
            </a:r>
            <a:endParaRPr lang="en-US" altLang="ko-KR" sz="1400" dirty="0" smtClean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계정확인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표 참조</a:t>
            </a:r>
            <a:r>
              <a:rPr lang="en-US" altLang="ko-KR" sz="1400" dirty="0" smtClean="0"/>
              <a:t>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Mac</a:t>
            </a:r>
            <a:r>
              <a:rPr lang="en-US" altLang="ko-KR" sz="1400" dirty="0"/>
              <a:t>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\...\.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09430" y="1718774"/>
          <a:ext cx="5956665" cy="4393440"/>
        </p:xfrm>
        <a:graphic>
          <a:graphicData uri="http://schemas.openxmlformats.org/drawingml/2006/table">
            <a:tbl>
              <a:tblPr/>
              <a:tblGrid>
                <a:gridCol w="1985555"/>
                <a:gridCol w="1985555"/>
                <a:gridCol w="1985555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>
                          <a:effectLst/>
                        </a:rPr>
                        <a:t>Namespace</a:t>
                      </a:r>
                      <a:endParaRPr 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사용자</a:t>
                      </a:r>
                      <a:r>
                        <a:rPr lang="en-US" altLang="ko-KR" sz="1100" b="1">
                          <a:effectLst/>
                        </a:rPr>
                        <a:t>ID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패스워드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Edu021234!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Edu031234!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Edu061234!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Edu071234!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Edu081234!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Edu091234!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Edu101234!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542155"/>
              </p:ext>
            </p:extLst>
          </p:nvPr>
        </p:nvGraphicFramePr>
        <p:xfrm>
          <a:off x="634658" y="3811902"/>
          <a:ext cx="4864101" cy="2471310"/>
        </p:xfrm>
        <a:graphic>
          <a:graphicData uri="http://schemas.openxmlformats.org/drawingml/2006/table">
            <a:tbl>
              <a:tblPr/>
              <a:tblGrid>
                <a:gridCol w="1621367"/>
                <a:gridCol w="1621367"/>
                <a:gridCol w="1621367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</a:t>
                      </a:r>
                      <a:endParaRPr lang="cs-CZ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</a:t>
                      </a:r>
                      <a:endParaRPr lang="cs-CZ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Edu161234</a:t>
                      </a:r>
                      <a:r>
                        <a:rPr lang="cs-CZ" sz="1100" dirty="0">
                          <a:effectLst/>
                        </a:rPr>
                        <a:t>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edu17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edu17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Edu171234</a:t>
                      </a:r>
                      <a:r>
                        <a:rPr lang="cs-CZ" sz="1100" dirty="0">
                          <a:effectLst/>
                        </a:rPr>
                        <a:t>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edu18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edu18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smtClean="0">
                          <a:effectLst/>
                        </a:rPr>
                        <a:t>Edu1</a:t>
                      </a:r>
                      <a:r>
                        <a:rPr lang="en-US" sz="1100" dirty="0" smtClean="0">
                          <a:effectLst/>
                        </a:rPr>
                        <a:t>8</a:t>
                      </a:r>
                      <a:r>
                        <a:rPr lang="en-US" altLang="ko-KR" sz="1100" dirty="0" smtClean="0">
                          <a:effectLst/>
                        </a:rPr>
                        <a:t>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edu19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edu19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smtClean="0">
                          <a:effectLst/>
                        </a:rPr>
                        <a:t>Edu1</a:t>
                      </a:r>
                      <a:r>
                        <a:rPr lang="en-US" sz="1100" dirty="0" smtClean="0">
                          <a:effectLst/>
                        </a:rPr>
                        <a:t>9</a:t>
                      </a:r>
                      <a:r>
                        <a:rPr lang="en-US" altLang="ko-KR" sz="1100" dirty="0" smtClean="0">
                          <a:effectLst/>
                        </a:rPr>
                        <a:t>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edu20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edu20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201234!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edu21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211234</a:t>
                      </a:r>
                      <a:r>
                        <a:rPr lang="en-US" sz="1100" dirty="0" smtClean="0">
                          <a:effectLst/>
                        </a:rPr>
                        <a:t>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edu22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221234</a:t>
                      </a:r>
                      <a:r>
                        <a:rPr lang="en-US" sz="1100" dirty="0" smtClean="0">
                          <a:effectLst/>
                        </a:rPr>
                        <a:t>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edu23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231234</a:t>
                      </a:r>
                      <a:r>
                        <a:rPr lang="en-US" sz="1100" dirty="0" smtClean="0">
                          <a:effectLst/>
                        </a:rPr>
                        <a:t>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edu24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241234</a:t>
                      </a:r>
                      <a:r>
                        <a:rPr lang="en-US" sz="1100" dirty="0" smtClean="0">
                          <a:effectLst/>
                        </a:rPr>
                        <a:t>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96900" y="1868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7683" y="15394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ko-KR" sz="1600" dirty="0" smtClean="0"/>
              <a:t>ZCP</a:t>
            </a: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확인</a:t>
            </a: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31726" y="1897402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</p:spTree>
    <p:extLst>
      <p:ext uri="{BB962C8B-B14F-4D97-AF65-F5344CB8AC3E}">
        <p14:creationId xmlns:p14="http://schemas.microsoft.com/office/powerpoint/2010/main" val="5438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b="1" dirty="0" smtClean="0">
                <a:solidFill>
                  <a:srgbClr val="FF0000"/>
                </a:solidFill>
              </a:rPr>
              <a:t>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ClusterIP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클러스터 내부에서만 애플리케이션을 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8783" y="2305075"/>
            <a:ext cx="8223250" cy="3551405"/>
            <a:chOff x="1798783" y="2305075"/>
            <a:chExt cx="8223250" cy="3551405"/>
          </a:xfrm>
        </p:grpSpPr>
        <p:sp>
          <p:nvSpPr>
            <p:cNvPr id="28" name="타원 27"/>
            <p:cNvSpPr/>
            <p:nvPr/>
          </p:nvSpPr>
          <p:spPr>
            <a:xfrm>
              <a:off x="7190877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981363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21259" y="2581482"/>
              <a:ext cx="7073900" cy="240698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878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2496703" y="359237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1822" y="256480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6603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082" y="521014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56027" y="519028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00256" y="4421645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17729" y="4402007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57132" y="4468739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56027" y="241022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3340100" y="2933445"/>
              <a:ext cx="49810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H="1">
              <a:off x="5111663" y="2933445"/>
              <a:ext cx="3209515" cy="91465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7886700" y="2933445"/>
              <a:ext cx="4344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7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애플리케이션을 외부로 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862283" y="1492904"/>
            <a:ext cx="8223250" cy="5046956"/>
            <a:chOff x="1862283" y="1492904"/>
            <a:chExt cx="8223250" cy="5046956"/>
          </a:xfrm>
        </p:grpSpPr>
        <p:sp>
          <p:nvSpPr>
            <p:cNvPr id="31" name="타원 30"/>
            <p:cNvSpPr/>
            <p:nvPr/>
          </p:nvSpPr>
          <p:spPr>
            <a:xfrm>
              <a:off x="7013866" y="4356884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3975593" y="439706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84759" y="3956004"/>
              <a:ext cx="7073900" cy="1811522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6228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90933" y="441168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16438" y="394571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2953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99582" y="589352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9527" y="587366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94486" y="5240961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1959" y="5221323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80121" y="5247872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30643" y="379113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85903" y="1645205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169.56.166.252:31837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5318" y="1632848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615649" y="1492904"/>
              <a:ext cx="574329" cy="740567"/>
              <a:chOff x="10991851" y="1117601"/>
              <a:chExt cx="307975" cy="439738"/>
            </a:xfrm>
          </p:grpSpPr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11055351" y="111760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10991851" y="132080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0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6" y="63"/>
                      <a:pt x="79" y="57"/>
                      <a:pt x="80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cxnSp>
          <p:nvCxnSpPr>
            <p:cNvPr id="3" name="꺾인 연결선[E] 2"/>
            <p:cNvCxnSpPr>
              <a:endCxn id="36" idx="0"/>
            </p:cNvCxnSpPr>
            <p:nvPr/>
          </p:nvCxnSpPr>
          <p:spPr>
            <a:xfrm rot="10800000" flipV="1">
              <a:off x="3652983" y="1980525"/>
              <a:ext cx="1821492" cy="8814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/>
            <p:cNvCxnSpPr>
              <a:endCxn id="40" idx="0"/>
            </p:cNvCxnSpPr>
            <p:nvPr/>
          </p:nvCxnSpPr>
          <p:spPr>
            <a:xfrm>
              <a:off x="6276793" y="1950257"/>
              <a:ext cx="1975226" cy="898530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3303733" y="2861955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902769" y="2848787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cxnSp>
          <p:nvCxnSpPr>
            <p:cNvPr id="42" name="직선 화살표 연결선 41"/>
            <p:cNvCxnSpPr>
              <a:stCxn id="36" idx="2"/>
            </p:cNvCxnSpPr>
            <p:nvPr/>
          </p:nvCxnSpPr>
          <p:spPr>
            <a:xfrm>
              <a:off x="3652983" y="3153324"/>
              <a:ext cx="4724426" cy="69387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0" idx="2"/>
            </p:cNvCxnSpPr>
            <p:nvPr/>
          </p:nvCxnSpPr>
          <p:spPr>
            <a:xfrm>
              <a:off x="8252019" y="3140156"/>
              <a:ext cx="125390" cy="689025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839887" y="612173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/>
                <a:t>169.56.166.252</a:t>
              </a:r>
              <a:endParaRPr kumimoji="1" lang="ko-KR" alt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23860" y="608910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</a:t>
              </a:r>
              <a:endParaRPr kumimoji="1"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ZCP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http</a:t>
            </a:r>
            <a:r>
              <a:rPr kumimoji="1" lang="en-US" altLang="ko-KR" sz="1600" dirty="0">
                <a:solidFill>
                  <a:srgbClr val="FF0000"/>
                </a:solidFill>
              </a:rPr>
              <a:t>://169.56.166.252</a:t>
            </a:r>
            <a:endParaRPr kumimoji="1" lang="en-US" altLang="ko-KR" sz="16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url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</a:rPr>
              <a:t>http</a:t>
            </a:r>
            <a:r>
              <a:rPr lang="en-US" altLang="ko-KR" sz="1400" dirty="0">
                <a:solidFill>
                  <a:srgbClr val="FF0000"/>
                </a:solidFill>
              </a:rPr>
              <a:t>://169.56.166.252</a:t>
            </a:r>
            <a:r>
              <a:rPr lang="de-DE" altLang="ko-KR" sz="1400" dirty="0" smtClean="0">
                <a:solidFill>
                  <a:srgbClr val="FF0000"/>
                </a:solidFill>
              </a:rPr>
              <a:t>:30580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r>
              <a:rPr lang="en-US" altLang="ko-KR" sz="1400" dirty="0"/>
              <a:t>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https://mygit.skcc.com/scm/cna/awesome-media-backend-solution.git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3"/>
              </a:rPr>
              <a:t>https://mygit.skcc.com/scm/cna/awesome-media-frontend-solution.git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ZCP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dirty="0" smtClean="0">
                <a:solidFill>
                  <a:srgbClr val="FF0000"/>
                </a:solidFill>
              </a:rPr>
              <a:t>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46101" y="700544"/>
            <a:ext cx="100202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333333"/>
                </a:solidFill>
                <a:latin typeface="Arial" charset="0"/>
              </a:rPr>
              <a:t>k</a:t>
            </a:r>
            <a:r>
              <a:rPr lang="en-US" altLang="ko-KR" b="1" dirty="0" err="1" smtClean="0">
                <a:solidFill>
                  <a:srgbClr val="333333"/>
                </a:solidFill>
                <a:latin typeface="Arial" charset="0"/>
              </a:rPr>
              <a:t>ubectl</a:t>
            </a:r>
            <a:r>
              <a:rPr lang="en-US" altLang="ko-KR" b="1" dirty="0" smtClean="0">
                <a:solidFill>
                  <a:srgbClr val="333333"/>
                </a:solidFill>
                <a:latin typeface="Arial" charset="0"/>
              </a:rPr>
              <a:t> (</a:t>
            </a:r>
            <a:r>
              <a:rPr lang="en-US" altLang="ko-KR" b="1" dirty="0">
                <a:solidFill>
                  <a:srgbClr val="333333"/>
                </a:solidFill>
                <a:latin typeface="Arial" charset="0"/>
              </a:rPr>
              <a:t>K</a:t>
            </a:r>
            <a:r>
              <a:rPr lang="en-US" altLang="ko-KR" b="1" dirty="0" smtClean="0">
                <a:solidFill>
                  <a:srgbClr val="333333"/>
                </a:solidFill>
                <a:latin typeface="Arial" charset="0"/>
              </a:rPr>
              <a:t>ubernetes CLI)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설치 방법</a:t>
            </a:r>
            <a:endParaRPr lang="en-US" altLang="ko-KR" dirty="0" smtClean="0">
              <a:solidFill>
                <a:srgbClr val="333333"/>
              </a:solidFill>
              <a:latin typeface="Arial" charset="0"/>
            </a:endParaRPr>
          </a:p>
          <a:p>
            <a:endParaRPr lang="ko-KR" altLang="en-US" dirty="0">
              <a:solidFill>
                <a:srgbClr val="33333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3572B0"/>
                </a:solidFill>
                <a:latin typeface="Arial" charset="0"/>
                <a:hlinkClick r:id="rId3"/>
              </a:rPr>
              <a:t>https://kubernetes.io/docs/tasks/tools/install-kubectl/</a:t>
            </a:r>
            <a:endParaRPr lang="ko-KR" altLang="en-US" dirty="0">
              <a:solidFill>
                <a:srgbClr val="33333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해당 링크를 통해 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OS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에 맞게 설치</a:t>
            </a:r>
          </a:p>
          <a:p>
            <a:pPr>
              <a:buFont typeface="Arial" charset="0"/>
              <a:buChar char="•"/>
            </a:pPr>
            <a:r>
              <a:rPr lang="en-US" altLang="ko-KR" b="1" dirty="0">
                <a:solidFill>
                  <a:srgbClr val="333333"/>
                </a:solidFill>
                <a:latin typeface="Arial" charset="0"/>
              </a:rPr>
              <a:t>Windows</a:t>
            </a:r>
            <a:r>
              <a:rPr lang="ko-KR" altLang="en-US" b="1" dirty="0">
                <a:solidFill>
                  <a:srgbClr val="333333"/>
                </a:solidFill>
                <a:latin typeface="Arial" charset="0"/>
              </a:rPr>
              <a:t>의 경우 환경변수 설정 필요 </a:t>
            </a:r>
            <a:endParaRPr lang="en-US" altLang="ko-KR" dirty="0">
              <a:solidFill>
                <a:srgbClr val="333333"/>
              </a:solidFill>
              <a:latin typeface="Arial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Arial" charset="0"/>
              </a:rPr>
              <a:t>'</a:t>
            </a:r>
            <a:r>
              <a:rPr lang="en-US" altLang="ko-KR" dirty="0" err="1" smtClean="0">
                <a:solidFill>
                  <a:srgbClr val="333333"/>
                </a:solidFill>
                <a:latin typeface="Arial" charset="0"/>
              </a:rPr>
              <a:t>kubectl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'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이름의 폴더를 </a:t>
            </a: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생성</a:t>
            </a:r>
            <a:endParaRPr lang="en-US" altLang="ko-KR" dirty="0">
              <a:solidFill>
                <a:srgbClr val="333333"/>
              </a:solidFill>
              <a:latin typeface="Arial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폴더 하위에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다운받은 </a:t>
            </a:r>
            <a:r>
              <a:rPr lang="en-US" altLang="ko-KR" dirty="0" err="1">
                <a:solidFill>
                  <a:srgbClr val="333333"/>
                </a:solidFill>
                <a:latin typeface="Arial" charset="0"/>
              </a:rPr>
              <a:t>kubectl.exe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복사</a:t>
            </a:r>
            <a:endParaRPr lang="en-US" altLang="ko-KR" dirty="0" smtClean="0">
              <a:solidFill>
                <a:srgbClr val="333333"/>
              </a:solidFill>
              <a:latin typeface="Arial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환경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변수 설정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제어판 → 시스템 → 고급시스템 설정을 실행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시스템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변수 리스트에서</a:t>
            </a:r>
            <a:r>
              <a:rPr lang="ko-KR" altLang="en-US" b="1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en-US" altLang="ko-KR" b="1" dirty="0">
                <a:solidFill>
                  <a:srgbClr val="333333"/>
                </a:solidFill>
                <a:latin typeface="Arial" charset="0"/>
              </a:rPr>
              <a:t>path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 변수 찾아서 더블클릭</a:t>
            </a:r>
          </a:p>
          <a:p>
            <a:pPr marL="1143000" lvl="2" indent="-228600">
              <a:buFont typeface="Arial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등록되어 있는 변수 내용 맨 뒤에 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';' (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세미콜론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)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을 찍고 </a:t>
            </a:r>
            <a:r>
              <a:rPr lang="en-US" altLang="ko-KR" dirty="0" err="1">
                <a:solidFill>
                  <a:srgbClr val="333333"/>
                </a:solidFill>
                <a:latin typeface="Arial" charset="0"/>
              </a:rPr>
              <a:t>kubectl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폴더 경로를 추가 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latin typeface="Arial" charset="0"/>
              </a:rPr>
              <a:t> 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;D:\</a:t>
            </a:r>
            <a:r>
              <a:rPr lang="en-US" altLang="ko-KR" dirty="0" err="1">
                <a:solidFill>
                  <a:srgbClr val="333333"/>
                </a:solidFill>
                <a:latin typeface="Arial" charset="0"/>
              </a:rPr>
              <a:t>kubectl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Arial" charset="0"/>
              </a:rPr>
              <a:t>)</a:t>
            </a:r>
          </a:p>
          <a:p>
            <a:pPr marL="1143000" lvl="2" indent="-228600">
              <a:buFont typeface="Arial" charset="0"/>
              <a:buChar char="•"/>
            </a:pPr>
            <a:endParaRPr lang="en-US" altLang="ko-KR" dirty="0">
              <a:solidFill>
                <a:srgbClr val="333333"/>
              </a:solidFill>
              <a:latin typeface="Arial" charset="0"/>
            </a:endParaRPr>
          </a:p>
          <a:p>
            <a:pPr>
              <a:buFont typeface="Arial" charset="0"/>
              <a:buChar char="•"/>
            </a:pPr>
            <a:r>
              <a:rPr lang="en-US" altLang="ko-KR" b="1" i="1" dirty="0" err="1">
                <a:solidFill>
                  <a:srgbClr val="333333"/>
                </a:solidFill>
                <a:latin typeface="Arial" charset="0"/>
              </a:rPr>
              <a:t>kubectl</a:t>
            </a:r>
            <a:r>
              <a:rPr lang="en-US" altLang="ko-KR" b="1" i="1" dirty="0">
                <a:solidFill>
                  <a:srgbClr val="333333"/>
                </a:solidFill>
                <a:latin typeface="Arial" charset="0"/>
              </a:rPr>
              <a:t>  version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 명령어를 통해 설치 </a:t>
            </a: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확인</a:t>
            </a:r>
            <a:endParaRPr lang="ko-KR" altLang="en-US" dirty="0">
              <a:solidFill>
                <a:srgbClr val="333333"/>
              </a:solidFill>
              <a:latin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연결된 </a:t>
            </a:r>
            <a:r>
              <a:rPr lang="en-US" altLang="ko-KR" dirty="0" err="1" smtClean="0">
                <a:solidFill>
                  <a:srgbClr val="333333"/>
                </a:solidFill>
                <a:latin typeface="Arial" charset="0"/>
              </a:rPr>
              <a:t>kubernetes</a:t>
            </a:r>
            <a:r>
              <a:rPr lang="en-US" altLang="ko-KR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ko-KR" altLang="en-US" dirty="0" smtClean="0">
                <a:solidFill>
                  <a:srgbClr val="333333"/>
                </a:solidFill>
                <a:latin typeface="Arial" charset="0"/>
              </a:rPr>
              <a:t>서버가 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없는 경우 </a:t>
            </a:r>
            <a:r>
              <a:rPr lang="en-US" altLang="ko-KR" dirty="0">
                <a:solidFill>
                  <a:srgbClr val="333333"/>
                </a:solidFill>
                <a:latin typeface="Arial" charset="0"/>
              </a:rPr>
              <a:t>server version</a:t>
            </a:r>
            <a:r>
              <a:rPr lang="ko-KR" altLang="en-US" dirty="0">
                <a:solidFill>
                  <a:srgbClr val="333333"/>
                </a:solidFill>
                <a:latin typeface="Arial" charset="0"/>
              </a:rPr>
              <a:t>은 안나올 수 있음</a:t>
            </a:r>
            <a:endParaRPr lang="ko-KR" altLang="en-US" b="0" i="0" dirty="0">
              <a:solidFill>
                <a:srgbClr val="333333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3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246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456661" y="1372371"/>
            <a:ext cx="11260555" cy="5408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de-DE" altLang="ko-KR" dirty="0" smtClean="0">
                <a:solidFill>
                  <a:srgbClr val="FF0000"/>
                </a:solidFill>
              </a:rPr>
              <a:t>        </a:t>
            </a:r>
            <a:r>
              <a:rPr lang="de-DE" altLang="ko-KR" dirty="0" err="1" smtClean="0">
                <a:solidFill>
                  <a:srgbClr val="FF0000"/>
                </a:solidFill>
              </a:rPr>
              <a:t>readinessProbe</a:t>
            </a:r>
            <a:r>
              <a:rPr lang="de-DE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httpGet</a:t>
            </a:r>
            <a:r>
              <a:rPr lang="mr-IN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path</a:t>
            </a:r>
            <a:r>
              <a:rPr lang="mr-IN" altLang="ko-KR" dirty="0" smtClean="0">
                <a:solidFill>
                  <a:srgbClr val="FF0000"/>
                </a:solidFill>
              </a:rPr>
              <a:t>: /v1/</a:t>
            </a:r>
            <a:r>
              <a:rPr lang="mr-IN" altLang="ko-KR" dirty="0" err="1" smtClean="0">
                <a:solidFill>
                  <a:srgbClr val="FF0000"/>
                </a:solidFill>
              </a:rPr>
              <a:t>promotions</a:t>
            </a:r>
            <a:endParaRPr lang="mr-IN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port</a:t>
            </a:r>
            <a:r>
              <a:rPr lang="mr-IN" altLang="ko-KR" dirty="0" smtClean="0">
                <a:solidFill>
                  <a:srgbClr val="FF0000"/>
                </a:solidFill>
              </a:rPr>
              <a:t>: 8090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periodSeconds</a:t>
            </a:r>
            <a:r>
              <a:rPr lang="mr-IN" altLang="ko-KR" dirty="0" smtClean="0">
                <a:solidFill>
                  <a:srgbClr val="FF0000"/>
                </a:solidFill>
              </a:rPr>
              <a:t>: 10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"1Gi"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"1" </a:t>
            </a:r>
          </a:p>
          <a:p>
            <a:pPr algn="l">
              <a:lnSpc>
                <a:spcPts val="50"/>
              </a:lnSpc>
            </a:pPr>
            <a:endParaRPr lang="pl-P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2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r>
              <a:rPr kumimoji="1" lang="en-US" altLang="ko-KR" sz="1600" dirty="0" smtClean="0"/>
              <a:t> (awesome-media-backend </a:t>
            </a:r>
            <a:r>
              <a:rPr kumimoji="1" lang="ko-KR" altLang="en-US" sz="1600" dirty="0" smtClean="0"/>
              <a:t>서비스 호출을 통해서도 확인 가능</a:t>
            </a:r>
            <a:r>
              <a:rPr kumimoji="1" lang="en-US" altLang="ko-KR" sz="1600" dirty="0" smtClean="0"/>
              <a:t>!)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14041" y="2955005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pod -w</a:t>
            </a:r>
            <a:endParaRPr lang="en-US" altLang="ko-KR" sz="1400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197428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</a:t>
            </a:r>
            <a:r>
              <a:rPr lang="de-DE" altLang="ko-KR" dirty="0"/>
              <a:t>http://</a:t>
            </a:r>
            <a:r>
              <a:rPr lang="de-DE" altLang="ko-KR" dirty="0" smtClean="0"/>
              <a:t>169.56.166.252:31848</a:t>
            </a:r>
            <a:r>
              <a:rPr lang="en-US" altLang="ko-KR" dirty="0" smtClean="0"/>
              <a:t>; </a:t>
            </a:r>
            <a:r>
              <a:rPr lang="en-US" altLang="ko-KR" dirty="0"/>
              <a:t>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4591922"/>
          </a:xfrm>
        </p:spPr>
        <p:txBody>
          <a:bodyPr/>
          <a:lstStyle/>
          <a:p>
            <a:pPr algn="l"/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apiVersion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extensions/v1beta1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kind: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Ingress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metadata: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name: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awesome-media-backend-ingress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annotations: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ingress.bluemix.net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/rewrite-path: </a:t>
            </a:r>
            <a:r>
              <a:rPr lang="en-US" altLang="ko-KR" dirty="0" err="1" smtClean="0">
                <a:solidFill>
                  <a:srgbClr val="000000"/>
                </a:solidFill>
                <a:latin typeface="Monaco" charset="0"/>
              </a:rPr>
              <a:t>serviceName</a:t>
            </a:r>
            <a:r>
              <a:rPr lang="en-US" altLang="ko-KR" dirty="0" smtClean="0">
                <a:solidFill>
                  <a:srgbClr val="000000"/>
                </a:solidFill>
                <a:latin typeface="Monaco" charset="0"/>
              </a:rPr>
              <a:t>=awesome-media-backend-service 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rewrite=/;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spec: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rules: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- host: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myshost.zcp-dtlabs.jp-tok.containers.mybluemix.net</a:t>
            </a:r>
            <a:endParaRPr lang="en-US" altLang="ko-KR" dirty="0">
              <a:solidFill>
                <a:srgbClr val="000000"/>
              </a:solidFill>
              <a:latin typeface="Monaco" charset="0"/>
            </a:endParaRP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http: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paths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</a:t>
            </a: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- </a:t>
            </a:r>
            <a:r>
              <a:rPr lang="de-DE" altLang="ko-KR" dirty="0" err="1">
                <a:solidFill>
                  <a:srgbClr val="00C832"/>
                </a:solidFill>
                <a:latin typeface="Monaco" charset="0"/>
              </a:rPr>
              <a:t>path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/backend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backend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serviceName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awesome-media-backend-service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servicePort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8090</a:t>
            </a:r>
            <a:endParaRPr lang="pl-PL" altLang="ko-KR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605935" y="4611288"/>
            <a:ext cx="530136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annotation : Ingress</a:t>
            </a:r>
            <a:r>
              <a:rPr lang="ko-KR" altLang="en-US" sz="1050" dirty="0"/>
              <a:t>의 기본 경로를 </a:t>
            </a:r>
            <a:r>
              <a:rPr lang="en-US" altLang="ko-KR" sz="1050" dirty="0"/>
              <a:t>/ </a:t>
            </a:r>
            <a:r>
              <a:rPr lang="ko-KR" altLang="en-US" sz="1050" dirty="0"/>
              <a:t>로 주지 않으면 자동으로 </a:t>
            </a:r>
            <a:r>
              <a:rPr lang="en-US" altLang="ko-KR" sz="1050" dirty="0"/>
              <a:t>path</a:t>
            </a:r>
            <a:r>
              <a:rPr lang="ko-KR" altLang="en-US" sz="1050" dirty="0"/>
              <a:t>를 구성하므로 원하는 경로로 지정하기 위해서 </a:t>
            </a:r>
            <a:r>
              <a:rPr lang="en-US" altLang="ko-KR" sz="1050" dirty="0"/>
              <a:t>annotation</a:t>
            </a:r>
            <a:r>
              <a:rPr lang="ko-KR" altLang="en-US" sz="1050" dirty="0"/>
              <a:t>을 </a:t>
            </a:r>
            <a:r>
              <a:rPr lang="en-US" altLang="ko-KR" sz="1050" dirty="0"/>
              <a:t>/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구성해야함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host : host</a:t>
            </a:r>
            <a:r>
              <a:rPr lang="ko-KR" altLang="en-US" sz="1050" dirty="0"/>
              <a:t>를 지정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 </a:t>
            </a:r>
            <a:r>
              <a:rPr lang="ko-KR" altLang="en-US" sz="1050" dirty="0"/>
              <a:t>다음으로 붙을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명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awesome-media-backend-service</a:t>
            </a:r>
            <a:r>
              <a:rPr lang="ko-KR" altLang="en-US" sz="1050" dirty="0"/>
              <a:t>의 명칭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awesome-media </a:t>
            </a:r>
            <a:r>
              <a:rPr lang="ko-KR" altLang="en-US" sz="1050" dirty="0"/>
              <a:t>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</a:t>
            </a:r>
            <a:r>
              <a:rPr lang="ko-KR" altLang="en-US" sz="1050" dirty="0"/>
              <a:t> 다음으로 붙을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656775"/>
            <a:ext cx="2351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ZCP(Kubernetes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DB 사용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name: awesome-media-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algn="l">
              <a:lnSpc>
                <a:spcPts val="7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- </a:t>
            </a:r>
            <a:r>
              <a:rPr lang="mr-IN" altLang="ko-KR" dirty="0" err="1"/>
              <a:t>name</a:t>
            </a:r>
            <a:r>
              <a:rPr lang="mr-IN" altLang="ko-KR" dirty="0"/>
              <a:t>: "</a:t>
            </a:r>
            <a:r>
              <a:rPr lang="mr-IN" altLang="ko-KR" dirty="0" err="1"/>
              <a:t>tcp</a:t>
            </a:r>
            <a:r>
              <a:rPr lang="mr-IN" altLang="ko-KR" dirty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targetPort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  app: awesome-media-</a:t>
            </a:r>
            <a:r>
              <a:rPr lang="en-US" altLang="ko-KR" dirty="0" err="1"/>
              <a:t>db</a:t>
            </a:r>
            <a:endParaRPr lang="en-US" altLang="ko-KR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788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110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0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sz="1100" dirty="0" smtClean="0">
                <a:solidFill>
                  <a:srgbClr val="FF0000"/>
                </a:solidFill>
              </a:rPr>
              <a:t>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678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19410</TotalTime>
  <Words>5938</Words>
  <Application>Microsoft Macintosh PowerPoint</Application>
  <PresentationFormat>와이드스크린</PresentationFormat>
  <Paragraphs>1778</Paragraphs>
  <Slides>71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7" baseType="lpstr">
      <vt:lpstr>맑은 고딕</vt:lpstr>
      <vt:lpstr>Andale Mono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415</cp:revision>
  <cp:lastPrinted>2018-11-07T08:22:55Z</cp:lastPrinted>
  <dcterms:created xsi:type="dcterms:W3CDTF">2018-03-05T04:44:33Z</dcterms:created>
  <dcterms:modified xsi:type="dcterms:W3CDTF">2018-12-03T12:47:55Z</dcterms:modified>
</cp:coreProperties>
</file>